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 roundtripDataSignature="AMtx7mjC0jblaa3nQfCnWUqawRWjYAbK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59" name="Google Shape;5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fe8fecf8d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26fe8fecf8d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fe8fecf8d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26fe8fecf8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fe8fecf8d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26fe8fecf8d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fec0b398e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41" name="Google Shape;141;g26fec0b398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6fe8fecf8d_5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26fe8fecf8d_5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fe8fecf8d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26fe8fecf8d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fe8fecf8d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26fe8fecf8d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fe8fecf8d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g26fe8fecf8d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fe8fecf8d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fe8fecf8d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26fe8fecf8d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fe8fecf8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26fe8fecf8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fe8fecf8d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6fe8fecf8d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5"/>
          <p:cNvSpPr/>
          <p:nvPr/>
        </p:nvSpPr>
        <p:spPr>
          <a:xfrm>
            <a:off x="264459" y="207095"/>
            <a:ext cx="11663082" cy="6443810"/>
          </a:xfrm>
          <a:prstGeom prst="rect">
            <a:avLst/>
          </a:prstGeom>
          <a:gradFill>
            <a:gsLst>
              <a:gs pos="0">
                <a:srgbClr val="370000"/>
              </a:gs>
              <a:gs pos="5000">
                <a:srgbClr val="370000"/>
              </a:gs>
              <a:gs pos="76000">
                <a:srgbClr val="500000"/>
              </a:gs>
              <a:gs pos="100000">
                <a:srgbClr val="500000"/>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 name="Google Shape;19;p5"/>
          <p:cNvSpPr/>
          <p:nvPr/>
        </p:nvSpPr>
        <p:spPr>
          <a:xfrm>
            <a:off x="264459" y="2705301"/>
            <a:ext cx="118872"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 name="Google Shape;20;p5"/>
          <p:cNvSpPr/>
          <p:nvPr/>
        </p:nvSpPr>
        <p:spPr>
          <a:xfrm>
            <a:off x="11808669" y="2705301"/>
            <a:ext cx="118872"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5"/>
          <p:cNvSpPr txBox="1"/>
          <p:nvPr>
            <p:ph type="ctrTitle"/>
          </p:nvPr>
        </p:nvSpPr>
        <p:spPr>
          <a:xfrm>
            <a:off x="914400" y="2693989"/>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4200"/>
              <a:buFont typeface="Arial"/>
              <a:buNone/>
              <a:defRPr b="1" sz="4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
          <p:cNvSpPr txBox="1"/>
          <p:nvPr>
            <p:ph idx="1" type="subTitle"/>
          </p:nvPr>
        </p:nvSpPr>
        <p:spPr>
          <a:xfrm>
            <a:off x="1828800" y="4235390"/>
            <a:ext cx="8534400" cy="1189892"/>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560"/>
              </a:spcBef>
              <a:spcAft>
                <a:spcPts val="0"/>
              </a:spcAft>
              <a:buClr>
                <a:schemeClr val="lt1"/>
              </a:buClr>
              <a:buSzPts val="2800"/>
              <a:buNone/>
              <a:defRPr i="0" sz="2800">
                <a:solidFill>
                  <a:schemeClr val="lt1"/>
                </a:solidFill>
                <a:latin typeface="Arial"/>
                <a:ea typeface="Arial"/>
                <a:cs typeface="Arial"/>
                <a:sym typeface="Aria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id="23" name="Google Shape;23;p5"/>
          <p:cNvPicPr preferRelativeResize="0"/>
          <p:nvPr/>
        </p:nvPicPr>
        <p:blipFill rotWithShape="1">
          <a:blip r:embed="rId2">
            <a:alphaModFix/>
          </a:blip>
          <a:srcRect b="0" l="0" r="0" t="0"/>
          <a:stretch/>
        </p:blipFill>
        <p:spPr>
          <a:xfrm>
            <a:off x="4036970" y="707887"/>
            <a:ext cx="4118060" cy="9666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6"/>
          <p:cNvSpPr txBox="1"/>
          <p:nvPr>
            <p:ph type="title"/>
          </p:nvPr>
        </p:nvSpPr>
        <p:spPr>
          <a:xfrm>
            <a:off x="643466" y="225911"/>
            <a:ext cx="7687733" cy="92515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Arial"/>
              <a:buNone/>
              <a:defRPr b="1" sz="36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
          <p:cNvSpPr txBox="1"/>
          <p:nvPr>
            <p:ph idx="1" type="body"/>
          </p:nvPr>
        </p:nvSpPr>
        <p:spPr>
          <a:xfrm>
            <a:off x="609600" y="1478844"/>
            <a:ext cx="10972799" cy="464732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40"/>
              </a:spcBef>
              <a:spcAft>
                <a:spcPts val="0"/>
              </a:spcAft>
              <a:buClr>
                <a:schemeClr val="dk1"/>
              </a:buClr>
              <a:buSzPts val="3200"/>
              <a:buNone/>
              <a:defRPr>
                <a:solidFill>
                  <a:schemeClr val="dk1"/>
                </a:solidFill>
                <a:latin typeface="Arial"/>
                <a:ea typeface="Arial"/>
                <a:cs typeface="Arial"/>
                <a:sym typeface="Arial"/>
              </a:defRPr>
            </a:lvl1pPr>
            <a:lvl2pPr indent="-228600" lvl="1" marL="914400" algn="l">
              <a:lnSpc>
                <a:spcPct val="100000"/>
              </a:lnSpc>
              <a:spcBef>
                <a:spcPts val="560"/>
              </a:spcBef>
              <a:spcAft>
                <a:spcPts val="0"/>
              </a:spcAft>
              <a:buClr>
                <a:schemeClr val="dk1"/>
              </a:buClr>
              <a:buSzPts val="2800"/>
              <a:buNone/>
              <a:defRPr>
                <a:solidFill>
                  <a:schemeClr val="dk1"/>
                </a:solidFill>
                <a:latin typeface="Arial"/>
                <a:ea typeface="Arial"/>
                <a:cs typeface="Arial"/>
                <a:sym typeface="Arial"/>
              </a:defRPr>
            </a:lvl2pPr>
            <a:lvl3pPr indent="-228600" lvl="2" marL="1371600" algn="l">
              <a:lnSpc>
                <a:spcPct val="100000"/>
              </a:lnSpc>
              <a:spcBef>
                <a:spcPts val="480"/>
              </a:spcBef>
              <a:spcAft>
                <a:spcPts val="0"/>
              </a:spcAft>
              <a:buClr>
                <a:schemeClr val="dk1"/>
              </a:buClr>
              <a:buSzPts val="2400"/>
              <a:buNone/>
              <a:defRPr>
                <a:solidFill>
                  <a:schemeClr val="dk1"/>
                </a:solidFill>
                <a:latin typeface="Arial"/>
                <a:ea typeface="Arial"/>
                <a:cs typeface="Arial"/>
                <a:sym typeface="Arial"/>
              </a:defRPr>
            </a:lvl3pPr>
            <a:lvl4pPr indent="-228600" lvl="3" marL="1828800" algn="l">
              <a:lnSpc>
                <a:spcPct val="100000"/>
              </a:lnSpc>
              <a:spcBef>
                <a:spcPts val="400"/>
              </a:spcBef>
              <a:spcAft>
                <a:spcPts val="0"/>
              </a:spcAft>
              <a:buClr>
                <a:schemeClr val="dk1"/>
              </a:buClr>
              <a:buSzPts val="2000"/>
              <a:buNone/>
              <a:defRPr>
                <a:solidFill>
                  <a:schemeClr val="dk1"/>
                </a:solidFill>
                <a:latin typeface="Arial"/>
                <a:ea typeface="Arial"/>
                <a:cs typeface="Arial"/>
                <a:sym typeface="Arial"/>
              </a:defRPr>
            </a:lvl4pPr>
            <a:lvl5pPr indent="-228600" lvl="4" marL="2286000" algn="l">
              <a:lnSpc>
                <a:spcPct val="100000"/>
              </a:lnSpc>
              <a:spcBef>
                <a:spcPts val="400"/>
              </a:spcBef>
              <a:spcAft>
                <a:spcPts val="0"/>
              </a:spcAft>
              <a:buClr>
                <a:schemeClr val="dk1"/>
              </a:buClr>
              <a:buSzPts val="2000"/>
              <a:buNone/>
              <a:defRPr>
                <a:solidFill>
                  <a:schemeClr val="dk1"/>
                </a:solidFill>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pic>
        <p:nvPicPr>
          <p:cNvPr id="28" name="Google Shape;28;p7"/>
          <p:cNvPicPr preferRelativeResize="0"/>
          <p:nvPr/>
        </p:nvPicPr>
        <p:blipFill rotWithShape="1">
          <a:blip r:embed="rId2">
            <a:alphaModFix/>
          </a:blip>
          <a:srcRect b="21053" l="0" r="10620" t="4954"/>
          <a:stretch/>
        </p:blipFill>
        <p:spPr>
          <a:xfrm>
            <a:off x="259937" y="208037"/>
            <a:ext cx="11672125" cy="6441926"/>
          </a:xfrm>
          <a:prstGeom prst="rect">
            <a:avLst/>
          </a:prstGeom>
          <a:noFill/>
          <a:ln>
            <a:noFill/>
          </a:ln>
        </p:spPr>
      </p:pic>
      <p:sp>
        <p:nvSpPr>
          <p:cNvPr id="29" name="Google Shape;29;p7"/>
          <p:cNvSpPr/>
          <p:nvPr/>
        </p:nvSpPr>
        <p:spPr>
          <a:xfrm>
            <a:off x="1060470" y="2093434"/>
            <a:ext cx="10071060" cy="2671132"/>
          </a:xfrm>
          <a:prstGeom prst="rect">
            <a:avLst/>
          </a:prstGeom>
          <a:solidFill>
            <a:schemeClr val="lt1"/>
          </a:solidFill>
          <a:ln>
            <a:noFill/>
          </a:ln>
          <a:effectLst>
            <a:outerShdw blurRad="40000"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 name="Google Shape;30;p7"/>
          <p:cNvSpPr/>
          <p:nvPr/>
        </p:nvSpPr>
        <p:spPr>
          <a:xfrm>
            <a:off x="1060470" y="2742924"/>
            <a:ext cx="128016"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 name="Google Shape;31;p7"/>
          <p:cNvSpPr/>
          <p:nvPr/>
        </p:nvSpPr>
        <p:spPr>
          <a:xfrm>
            <a:off x="11003514" y="2758222"/>
            <a:ext cx="128016"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 name="Google Shape;32;p7"/>
          <p:cNvSpPr txBox="1"/>
          <p:nvPr>
            <p:ph type="title"/>
          </p:nvPr>
        </p:nvSpPr>
        <p:spPr>
          <a:xfrm>
            <a:off x="1499616" y="2872522"/>
            <a:ext cx="9192768"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500000"/>
              </a:buClr>
              <a:buSzPts val="3400"/>
              <a:buFont typeface="Arial"/>
              <a:buNone/>
              <a:defRPr b="1" sz="3400">
                <a:solidFill>
                  <a:srgbClr val="500000"/>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
          <p:cNvSpPr/>
          <p:nvPr/>
        </p:nvSpPr>
        <p:spPr>
          <a:xfrm>
            <a:off x="4488455" y="1593290"/>
            <a:ext cx="3215090" cy="966677"/>
          </a:xfrm>
          <a:prstGeom prst="rect">
            <a:avLst/>
          </a:prstGeom>
          <a:gradFill>
            <a:gsLst>
              <a:gs pos="0">
                <a:srgbClr val="370000"/>
              </a:gs>
              <a:gs pos="5000">
                <a:srgbClr val="370000"/>
              </a:gs>
              <a:gs pos="76000">
                <a:srgbClr val="500000"/>
              </a:gs>
              <a:gs pos="100000">
                <a:srgbClr val="500000"/>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4" name="Google Shape;34;p7"/>
          <p:cNvPicPr preferRelativeResize="0"/>
          <p:nvPr/>
        </p:nvPicPr>
        <p:blipFill rotWithShape="1">
          <a:blip r:embed="rId3">
            <a:alphaModFix/>
          </a:blip>
          <a:srcRect b="0" l="0" r="0" t="0"/>
          <a:stretch/>
        </p:blipFill>
        <p:spPr>
          <a:xfrm>
            <a:off x="4688239" y="1751389"/>
            <a:ext cx="2815522" cy="66091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 name="Shape 35"/>
        <p:cNvGrpSpPr/>
        <p:nvPr/>
      </p:nvGrpSpPr>
      <p:grpSpPr>
        <a:xfrm>
          <a:off x="0" y="0"/>
          <a:ext cx="0" cy="0"/>
          <a:chOff x="0" y="0"/>
          <a:chExt cx="0" cy="0"/>
        </a:xfrm>
      </p:grpSpPr>
      <p:sp>
        <p:nvSpPr>
          <p:cNvPr id="36" name="Google Shape;36;p8"/>
          <p:cNvSpPr txBox="1"/>
          <p:nvPr>
            <p:ph type="title"/>
          </p:nvPr>
        </p:nvSpPr>
        <p:spPr>
          <a:xfrm>
            <a:off x="963084" y="4406902"/>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1"/>
              </a:buClr>
              <a:buSzPts val="2000"/>
              <a:buNone/>
              <a:defRPr sz="2000">
                <a:solidFill>
                  <a:schemeClr val="dk1"/>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9"/>
          <p:cNvSpPr txBox="1"/>
          <p:nvPr>
            <p:ph type="title"/>
          </p:nvPr>
        </p:nvSpPr>
        <p:spPr>
          <a:xfrm>
            <a:off x="609600" y="1054767"/>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9"/>
          <p:cNvSpPr txBox="1"/>
          <p:nvPr>
            <p:ph idx="1" type="body"/>
          </p:nvPr>
        </p:nvSpPr>
        <p:spPr>
          <a:xfrm>
            <a:off x="609600" y="2294022"/>
            <a:ext cx="5384800" cy="38321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9"/>
          <p:cNvSpPr txBox="1"/>
          <p:nvPr>
            <p:ph idx="2" type="body"/>
          </p:nvPr>
        </p:nvSpPr>
        <p:spPr>
          <a:xfrm>
            <a:off x="6197600" y="2294022"/>
            <a:ext cx="5384800" cy="38321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10"/>
          <p:cNvSpPr txBox="1"/>
          <p:nvPr>
            <p:ph type="title"/>
          </p:nvPr>
        </p:nvSpPr>
        <p:spPr>
          <a:xfrm>
            <a:off x="609600" y="966704"/>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0"/>
          <p:cNvSpPr txBox="1"/>
          <p:nvPr>
            <p:ph idx="1" type="body"/>
          </p:nvPr>
        </p:nvSpPr>
        <p:spPr>
          <a:xfrm>
            <a:off x="609600" y="2307098"/>
            <a:ext cx="5386917" cy="63976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0"/>
          <p:cNvSpPr txBox="1"/>
          <p:nvPr>
            <p:ph idx="2" type="body"/>
          </p:nvPr>
        </p:nvSpPr>
        <p:spPr>
          <a:xfrm>
            <a:off x="609600" y="2946861"/>
            <a:ext cx="5386917" cy="317930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0"/>
          <p:cNvSpPr txBox="1"/>
          <p:nvPr>
            <p:ph idx="3" type="body"/>
          </p:nvPr>
        </p:nvSpPr>
        <p:spPr>
          <a:xfrm>
            <a:off x="6193378" y="2307098"/>
            <a:ext cx="5389033" cy="63976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10"/>
          <p:cNvSpPr txBox="1"/>
          <p:nvPr>
            <p:ph idx="4" type="body"/>
          </p:nvPr>
        </p:nvSpPr>
        <p:spPr>
          <a:xfrm>
            <a:off x="6193378" y="2946861"/>
            <a:ext cx="5389033" cy="317930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12"/>
          <p:cNvSpPr txBox="1"/>
          <p:nvPr>
            <p:ph type="title"/>
          </p:nvPr>
        </p:nvSpPr>
        <p:spPr>
          <a:xfrm>
            <a:off x="609611" y="1171075"/>
            <a:ext cx="4011084" cy="116205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2"/>
          <p:cNvSpPr txBox="1"/>
          <p:nvPr>
            <p:ph idx="1" type="body"/>
          </p:nvPr>
        </p:nvSpPr>
        <p:spPr>
          <a:xfrm>
            <a:off x="4766733" y="1171075"/>
            <a:ext cx="6815667" cy="4955095"/>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2" name="Google Shape;52;p12"/>
          <p:cNvSpPr txBox="1"/>
          <p:nvPr>
            <p:ph idx="2" type="body"/>
          </p:nvPr>
        </p:nvSpPr>
        <p:spPr>
          <a:xfrm>
            <a:off x="609611" y="2406317"/>
            <a:ext cx="4011084" cy="371985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 name="Shape 53"/>
        <p:cNvGrpSpPr/>
        <p:nvPr/>
      </p:nvGrpSpPr>
      <p:grpSpPr>
        <a:xfrm>
          <a:off x="0" y="0"/>
          <a:ext cx="0" cy="0"/>
          <a:chOff x="0" y="0"/>
          <a:chExt cx="0" cy="0"/>
        </a:xfrm>
      </p:grpSpPr>
      <p:sp>
        <p:nvSpPr>
          <p:cNvPr id="54" name="Google Shape;54;p13"/>
          <p:cNvSpPr txBox="1"/>
          <p:nvPr>
            <p:ph type="title"/>
          </p:nvPr>
        </p:nvSpPr>
        <p:spPr>
          <a:xfrm>
            <a:off x="2389717" y="4800602"/>
            <a:ext cx="7315200" cy="56673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3"/>
          <p:cNvSpPr/>
          <p:nvPr>
            <p:ph idx="2" type="pic"/>
          </p:nvPr>
        </p:nvSpPr>
        <p:spPr>
          <a:xfrm>
            <a:off x="2389717" y="1106905"/>
            <a:ext cx="7315200" cy="3620670"/>
          </a:xfrm>
          <a:prstGeom prst="rect">
            <a:avLst/>
          </a:prstGeom>
          <a:noFill/>
          <a:ln>
            <a:noFill/>
          </a:ln>
        </p:spPr>
      </p:sp>
      <p:sp>
        <p:nvSpPr>
          <p:cNvPr id="56" name="Google Shape;56;p13"/>
          <p:cNvSpPr txBox="1"/>
          <p:nvPr>
            <p:ph idx="1" type="body"/>
          </p:nvPr>
        </p:nvSpPr>
        <p:spPr>
          <a:xfrm>
            <a:off x="2389717" y="5367343"/>
            <a:ext cx="7315200" cy="8048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
          <p:cNvSpPr txBox="1"/>
          <p:nvPr>
            <p:ph type="title"/>
          </p:nvPr>
        </p:nvSpPr>
        <p:spPr>
          <a:xfrm>
            <a:off x="609600" y="979834"/>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
          <p:cNvSpPr txBox="1"/>
          <p:nvPr>
            <p:ph idx="1" type="body"/>
          </p:nvPr>
        </p:nvSpPr>
        <p:spPr>
          <a:xfrm>
            <a:off x="609600" y="2122834"/>
            <a:ext cx="10972800" cy="400333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2" name="Google Shape;12;p4"/>
          <p:cNvCxnSpPr/>
          <p:nvPr/>
        </p:nvCxnSpPr>
        <p:spPr>
          <a:xfrm>
            <a:off x="278674" y="6575107"/>
            <a:ext cx="9324948" cy="0"/>
          </a:xfrm>
          <a:prstGeom prst="straightConnector1">
            <a:avLst/>
          </a:prstGeom>
          <a:noFill/>
          <a:ln cap="flat" cmpd="sng" w="12700">
            <a:solidFill>
              <a:srgbClr val="E4002B"/>
            </a:solidFill>
            <a:prstDash val="solid"/>
            <a:miter lim="400000"/>
            <a:headEnd len="sm" w="sm" type="none"/>
            <a:tailEnd len="sm" w="sm" type="none"/>
          </a:ln>
        </p:spPr>
      </p:cxnSp>
      <p:sp>
        <p:nvSpPr>
          <p:cNvPr id="13" name="Google Shape;13;p4"/>
          <p:cNvSpPr/>
          <p:nvPr/>
        </p:nvSpPr>
        <p:spPr>
          <a:xfrm>
            <a:off x="383821" y="231832"/>
            <a:ext cx="11424356" cy="926298"/>
          </a:xfrm>
          <a:prstGeom prst="rect">
            <a:avLst/>
          </a:prstGeom>
          <a:gradFill>
            <a:gsLst>
              <a:gs pos="0">
                <a:srgbClr val="370000"/>
              </a:gs>
              <a:gs pos="5000">
                <a:srgbClr val="370000"/>
              </a:gs>
              <a:gs pos="76000">
                <a:srgbClr val="500000"/>
              </a:gs>
              <a:gs pos="100000">
                <a:srgbClr val="500000"/>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 name="Google Shape;14;p4"/>
          <p:cNvSpPr/>
          <p:nvPr/>
        </p:nvSpPr>
        <p:spPr>
          <a:xfrm>
            <a:off x="383823" y="403780"/>
            <a:ext cx="120848" cy="582402"/>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 name="Google Shape;15;p4"/>
          <p:cNvSpPr txBox="1"/>
          <p:nvPr/>
        </p:nvSpPr>
        <p:spPr>
          <a:xfrm>
            <a:off x="278672" y="6358158"/>
            <a:ext cx="9324947" cy="18466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CSCE 606 – ELRC</a:t>
            </a:r>
            <a:endParaRPr b="0" i="0" sz="1400" u="none" cap="none" strike="noStrike">
              <a:solidFill>
                <a:srgbClr val="000000"/>
              </a:solidFill>
              <a:latin typeface="Arial"/>
              <a:ea typeface="Arial"/>
              <a:cs typeface="Arial"/>
              <a:sym typeface="Arial"/>
            </a:endParaRPr>
          </a:p>
        </p:txBody>
      </p:sp>
      <p:pic>
        <p:nvPicPr>
          <p:cNvPr id="16" name="Google Shape;16;p4"/>
          <p:cNvPicPr preferRelativeResize="0"/>
          <p:nvPr/>
        </p:nvPicPr>
        <p:blipFill rotWithShape="1">
          <a:blip r:embed="rId1">
            <a:alphaModFix/>
          </a:blip>
          <a:srcRect b="0" l="0" r="0" t="0"/>
          <a:stretch/>
        </p:blipFill>
        <p:spPr>
          <a:xfrm>
            <a:off x="9056914" y="403781"/>
            <a:ext cx="2525486" cy="5928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
          <p:cNvSpPr txBox="1"/>
          <p:nvPr>
            <p:ph type="ctrTitle"/>
          </p:nvPr>
        </p:nvSpPr>
        <p:spPr>
          <a:xfrm>
            <a:off x="914400" y="2484599"/>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200"/>
              <a:buFont typeface="Arial"/>
              <a:buNone/>
            </a:pPr>
            <a:r>
              <a:rPr lang="en-US"/>
              <a:t>OLEI Survey</a:t>
            </a:r>
            <a:endParaRPr/>
          </a:p>
          <a:p>
            <a:pPr indent="0" lvl="0" marL="0" rtl="0" algn="ctr">
              <a:lnSpc>
                <a:spcPct val="100000"/>
              </a:lnSpc>
              <a:spcBef>
                <a:spcPts val="0"/>
              </a:spcBef>
              <a:spcAft>
                <a:spcPts val="0"/>
              </a:spcAft>
              <a:buClr>
                <a:schemeClr val="lt1"/>
              </a:buClr>
              <a:buSzPts val="4200"/>
              <a:buFont typeface="Arial"/>
              <a:buNone/>
            </a:pPr>
            <a:r>
              <a:rPr lang="en-US"/>
              <a:t>ELRC Final Presentation</a:t>
            </a:r>
            <a:endParaRPr/>
          </a:p>
        </p:txBody>
      </p:sp>
      <p:sp>
        <p:nvSpPr>
          <p:cNvPr id="62" name="Google Shape;62;p1"/>
          <p:cNvSpPr txBox="1"/>
          <p:nvPr>
            <p:ph idx="1" type="subTitle"/>
          </p:nvPr>
        </p:nvSpPr>
        <p:spPr>
          <a:xfrm>
            <a:off x="1951703" y="4530358"/>
            <a:ext cx="8534400" cy="1189892"/>
          </a:xfrm>
          <a:prstGeom prst="rect">
            <a:avLst/>
          </a:prstGeom>
          <a:noFill/>
          <a:ln>
            <a:noFill/>
          </a:ln>
        </p:spPr>
        <p:txBody>
          <a:bodyPr anchorCtr="0" anchor="t" bIns="45700" lIns="91425" spcFirstLastPara="1" rIns="91425" wrap="square" tIns="45700">
            <a:normAutofit fontScale="47500" lnSpcReduction="10000"/>
          </a:bodyPr>
          <a:lstStyle/>
          <a:p>
            <a:pPr indent="0" lvl="0" marL="0" rtl="0" algn="ctr">
              <a:lnSpc>
                <a:spcPct val="100000"/>
              </a:lnSpc>
              <a:spcBef>
                <a:spcPts val="0"/>
              </a:spcBef>
              <a:spcAft>
                <a:spcPts val="0"/>
              </a:spcAft>
              <a:buSzPct val="100000"/>
              <a:buNone/>
            </a:pPr>
            <a:r>
              <a:rPr lang="en-US"/>
              <a:t>Andres Santiago</a:t>
            </a:r>
            <a:endParaRPr/>
          </a:p>
          <a:p>
            <a:pPr indent="0" lvl="0" marL="0" rtl="0" algn="ctr">
              <a:lnSpc>
                <a:spcPct val="100000"/>
              </a:lnSpc>
              <a:spcBef>
                <a:spcPts val="0"/>
              </a:spcBef>
              <a:spcAft>
                <a:spcPts val="0"/>
              </a:spcAft>
              <a:buSzPct val="100000"/>
              <a:buNone/>
            </a:pPr>
            <a:r>
              <a:rPr lang="en-US"/>
              <a:t>Jacob Mathes</a:t>
            </a:r>
            <a:br>
              <a:rPr lang="en-US"/>
            </a:br>
            <a:r>
              <a:rPr lang="en-US"/>
              <a:t>Brandon Nguyen</a:t>
            </a:r>
            <a:endParaRPr/>
          </a:p>
          <a:p>
            <a:pPr indent="0" lvl="0" marL="0" rtl="0" algn="ctr">
              <a:lnSpc>
                <a:spcPct val="100000"/>
              </a:lnSpc>
              <a:spcBef>
                <a:spcPts val="0"/>
              </a:spcBef>
              <a:spcAft>
                <a:spcPts val="0"/>
              </a:spcAft>
              <a:buSzPct val="100000"/>
              <a:buNone/>
            </a:pPr>
            <a:r>
              <a:rPr lang="en-US"/>
              <a:t>Chengyuan Qian</a:t>
            </a:r>
            <a:endParaRPr/>
          </a:p>
          <a:p>
            <a:pPr indent="0" lvl="0" marL="0" rtl="0" algn="ctr">
              <a:lnSpc>
                <a:spcPct val="100000"/>
              </a:lnSpc>
              <a:spcBef>
                <a:spcPts val="0"/>
              </a:spcBef>
              <a:spcAft>
                <a:spcPts val="0"/>
              </a:spcAft>
              <a:buSzPct val="100000"/>
              <a:buNone/>
            </a:pPr>
            <a:r>
              <a:rPr lang="en-US"/>
              <a:t>Minseo Park</a:t>
            </a:r>
            <a:endParaRPr/>
          </a:p>
          <a:p>
            <a:pPr indent="0" lvl="0" marL="0" rtl="0" algn="ctr">
              <a:lnSpc>
                <a:spcPct val="100000"/>
              </a:lnSpc>
              <a:spcBef>
                <a:spcPts val="0"/>
              </a:spcBef>
              <a:spcAft>
                <a:spcPts val="0"/>
              </a:spcAft>
              <a:buSzPct val="100000"/>
              <a:buNone/>
            </a:pPr>
            <a:r>
              <a:rPr lang="en-US"/>
              <a:t>Yi-Ting Lee</a:t>
            </a:r>
            <a:endParaRPr/>
          </a:p>
        </p:txBody>
      </p:sp>
      <p:cxnSp>
        <p:nvCxnSpPr>
          <p:cNvPr id="63" name="Google Shape;63;p1"/>
          <p:cNvCxnSpPr/>
          <p:nvPr/>
        </p:nvCxnSpPr>
        <p:spPr>
          <a:xfrm>
            <a:off x="4082717" y="3859215"/>
            <a:ext cx="4026569" cy="0"/>
          </a:xfrm>
          <a:prstGeom prst="straightConnector1">
            <a:avLst/>
          </a:prstGeom>
          <a:noFill/>
          <a:ln cap="flat" cmpd="sng" w="9525">
            <a:solidFill>
              <a:srgbClr val="FF0000"/>
            </a:solidFill>
            <a:prstDash val="solid"/>
            <a:round/>
            <a:headEnd len="sm" w="sm" type="none"/>
            <a:tailEnd len="sm" w="sm" type="none"/>
          </a:ln>
          <a:effectLst>
            <a:outerShdw blurRad="40000" rotWithShape="0" dir="5400000" dist="20000">
              <a:srgbClr val="000000">
                <a:alpha val="36078"/>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6fe8fecf8d_0_57"/>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Design - Development Practices</a:t>
            </a:r>
            <a:endParaRPr/>
          </a:p>
        </p:txBody>
      </p:sp>
      <p:sp>
        <p:nvSpPr>
          <p:cNvPr id="124" name="Google Shape;124;g26fe8fecf8d_0_57"/>
          <p:cNvSpPr txBox="1"/>
          <p:nvPr>
            <p:ph idx="1" type="body"/>
          </p:nvPr>
        </p:nvSpPr>
        <p:spPr>
          <a:xfrm>
            <a:off x="180550" y="1472150"/>
            <a:ext cx="6243900" cy="4647300"/>
          </a:xfrm>
          <a:prstGeom prst="rect">
            <a:avLst/>
          </a:prstGeom>
          <a:noFill/>
          <a:ln>
            <a:noFill/>
          </a:ln>
        </p:spPr>
        <p:txBody>
          <a:bodyPr anchorCtr="0" anchor="t" bIns="45700" lIns="91425" spcFirstLastPara="1" rIns="91425" wrap="square" tIns="45700">
            <a:normAutofit fontScale="85000"/>
          </a:bodyPr>
          <a:lstStyle/>
          <a:p>
            <a:pPr indent="-401320" lvl="0" marL="457200" rtl="0" algn="l">
              <a:lnSpc>
                <a:spcPct val="160000"/>
              </a:lnSpc>
              <a:spcBef>
                <a:spcPts val="640"/>
              </a:spcBef>
              <a:spcAft>
                <a:spcPts val="0"/>
              </a:spcAft>
              <a:buSzPct val="100000"/>
              <a:buChar char="●"/>
            </a:pPr>
            <a:r>
              <a:rPr lang="en-US"/>
              <a:t>Continuous Integration / Continuous Deployment (CI/CD):</a:t>
            </a:r>
            <a:endParaRPr/>
          </a:p>
          <a:p>
            <a:pPr indent="-379730" lvl="1" marL="914400" rtl="0" algn="l">
              <a:lnSpc>
                <a:spcPct val="160000"/>
              </a:lnSpc>
              <a:spcBef>
                <a:spcPts val="640"/>
              </a:spcBef>
              <a:spcAft>
                <a:spcPts val="0"/>
              </a:spcAft>
              <a:buSzPct val="100000"/>
              <a:buChar char="○"/>
            </a:pPr>
            <a:r>
              <a:rPr lang="en-US"/>
              <a:t>GitHub Actions runs RSpec and Cucumber tests on code ready to be deployed</a:t>
            </a:r>
            <a:endParaRPr/>
          </a:p>
          <a:p>
            <a:pPr indent="-379730" lvl="1" marL="914400" rtl="0" algn="l">
              <a:lnSpc>
                <a:spcPct val="160000"/>
              </a:lnSpc>
              <a:spcBef>
                <a:spcPts val="640"/>
              </a:spcBef>
              <a:spcAft>
                <a:spcPts val="0"/>
              </a:spcAft>
              <a:buSzPct val="100000"/>
              <a:buChar char="○"/>
            </a:pPr>
            <a:r>
              <a:rPr lang="en-US"/>
              <a:t>Only code that passes all tests can be merged to main branch and deployed</a:t>
            </a:r>
            <a:endParaRPr/>
          </a:p>
        </p:txBody>
      </p:sp>
      <p:pic>
        <p:nvPicPr>
          <p:cNvPr id="125" name="Google Shape;125;g26fe8fecf8d_0_57"/>
          <p:cNvPicPr preferRelativeResize="0"/>
          <p:nvPr/>
        </p:nvPicPr>
        <p:blipFill>
          <a:blip r:embed="rId3">
            <a:alphaModFix/>
          </a:blip>
          <a:stretch>
            <a:fillRect/>
          </a:stretch>
        </p:blipFill>
        <p:spPr>
          <a:xfrm>
            <a:off x="6740650" y="1867702"/>
            <a:ext cx="3418899" cy="3856200"/>
          </a:xfrm>
          <a:prstGeom prst="rect">
            <a:avLst/>
          </a:prstGeom>
          <a:noFill/>
          <a:ln>
            <a:noFill/>
          </a:ln>
        </p:spPr>
      </p:pic>
      <p:pic>
        <p:nvPicPr>
          <p:cNvPr id="126" name="Google Shape;126;g26fe8fecf8d_0_57"/>
          <p:cNvPicPr preferRelativeResize="0"/>
          <p:nvPr/>
        </p:nvPicPr>
        <p:blipFill>
          <a:blip r:embed="rId4">
            <a:alphaModFix/>
          </a:blip>
          <a:stretch>
            <a:fillRect/>
          </a:stretch>
        </p:blipFill>
        <p:spPr>
          <a:xfrm>
            <a:off x="10333825" y="2358875"/>
            <a:ext cx="1681625" cy="287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6fe8fecf8d_0_11"/>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Challenges</a:t>
            </a:r>
            <a:endParaRPr/>
          </a:p>
        </p:txBody>
      </p:sp>
      <p:sp>
        <p:nvSpPr>
          <p:cNvPr id="132" name="Google Shape;132;g26fe8fecf8d_0_11"/>
          <p:cNvSpPr txBox="1"/>
          <p:nvPr>
            <p:ph idx="1" type="body"/>
          </p:nvPr>
        </p:nvSpPr>
        <p:spPr>
          <a:xfrm>
            <a:off x="609600" y="1478844"/>
            <a:ext cx="10972800" cy="4647300"/>
          </a:xfrm>
          <a:prstGeom prst="rect">
            <a:avLst/>
          </a:prstGeom>
          <a:noFill/>
          <a:ln>
            <a:noFill/>
          </a:ln>
        </p:spPr>
        <p:txBody>
          <a:bodyPr anchorCtr="0" anchor="t" bIns="45700" lIns="91425" spcFirstLastPara="1" rIns="91425" wrap="square" tIns="45700">
            <a:normAutofit fontScale="62500"/>
          </a:bodyPr>
          <a:lstStyle/>
          <a:p>
            <a:pPr indent="-355600" lvl="0" marL="457200" rtl="0" algn="l">
              <a:lnSpc>
                <a:spcPct val="160000"/>
              </a:lnSpc>
              <a:spcBef>
                <a:spcPts val="560"/>
              </a:spcBef>
              <a:spcAft>
                <a:spcPts val="0"/>
              </a:spcAft>
              <a:buSzPct val="100000"/>
              <a:buChar char="●"/>
            </a:pPr>
            <a:r>
              <a:rPr lang="en-US"/>
              <a:t>Translation of Theory to Application:</a:t>
            </a:r>
            <a:endParaRPr/>
          </a:p>
          <a:p>
            <a:pPr indent="-339725" lvl="1" marL="914400" rtl="0" algn="l">
              <a:lnSpc>
                <a:spcPct val="160000"/>
              </a:lnSpc>
              <a:spcBef>
                <a:spcPts val="0"/>
              </a:spcBef>
              <a:spcAft>
                <a:spcPts val="0"/>
              </a:spcAft>
              <a:buSzPct val="100000"/>
              <a:buChar char="○"/>
            </a:pPr>
            <a:r>
              <a:rPr lang="en-US"/>
              <a:t>Given the sponsors’ depth of research and design done on the OLEI to utilize the SLT, there was considerable time spent making sure the development team knew the ‘why’, as well as the ‘what’ we were implementing. This became less of a challenge as the semester progressed, but was one of our larger challenges in the early stages of the project.</a:t>
            </a:r>
            <a:endParaRPr/>
          </a:p>
          <a:p>
            <a:pPr indent="-355600" lvl="0" marL="457200" rtl="0" algn="l">
              <a:lnSpc>
                <a:spcPct val="160000"/>
              </a:lnSpc>
              <a:spcBef>
                <a:spcPts val="0"/>
              </a:spcBef>
              <a:spcAft>
                <a:spcPts val="0"/>
              </a:spcAft>
              <a:buSzPct val="100000"/>
              <a:buChar char="●"/>
            </a:pPr>
            <a:r>
              <a:rPr lang="en-US"/>
              <a:t>New Frameworks:</a:t>
            </a:r>
            <a:endParaRPr/>
          </a:p>
          <a:p>
            <a:pPr indent="-339725" lvl="1" marL="914400" rtl="0" algn="l">
              <a:lnSpc>
                <a:spcPct val="160000"/>
              </a:lnSpc>
              <a:spcBef>
                <a:spcPts val="0"/>
              </a:spcBef>
              <a:spcAft>
                <a:spcPts val="0"/>
              </a:spcAft>
              <a:buSzPct val="100000"/>
              <a:buChar char="○"/>
            </a:pPr>
            <a:r>
              <a:rPr lang="en-US"/>
              <a:t>With none of our project team members having had previous experience </a:t>
            </a:r>
            <a:r>
              <a:rPr lang="en-US"/>
              <a:t>with Ruby on Rails, there was a high pressure early on to gain hands on experience with the framework so that we could meet the project requirements and provide the sponsor with a meaningful product.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6fe8fecf8d_0_26"/>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Lessons Learned</a:t>
            </a:r>
            <a:endParaRPr/>
          </a:p>
        </p:txBody>
      </p:sp>
      <p:sp>
        <p:nvSpPr>
          <p:cNvPr id="138" name="Google Shape;138;g26fe8fecf8d_0_26"/>
          <p:cNvSpPr txBox="1"/>
          <p:nvPr>
            <p:ph idx="1" type="body"/>
          </p:nvPr>
        </p:nvSpPr>
        <p:spPr>
          <a:xfrm>
            <a:off x="609600" y="1478844"/>
            <a:ext cx="10972800" cy="4647300"/>
          </a:xfrm>
          <a:prstGeom prst="rect">
            <a:avLst/>
          </a:prstGeom>
          <a:noFill/>
          <a:ln>
            <a:noFill/>
          </a:ln>
        </p:spPr>
        <p:txBody>
          <a:bodyPr anchorCtr="0" anchor="t" bIns="45700" lIns="91425" spcFirstLastPara="1" rIns="91425" wrap="square" tIns="45700">
            <a:normAutofit fontScale="62500"/>
          </a:bodyPr>
          <a:lstStyle/>
          <a:p>
            <a:pPr indent="-355600" lvl="0" marL="457200" rtl="0" algn="l">
              <a:lnSpc>
                <a:spcPct val="160000"/>
              </a:lnSpc>
              <a:spcBef>
                <a:spcPts val="560"/>
              </a:spcBef>
              <a:spcAft>
                <a:spcPts val="0"/>
              </a:spcAft>
              <a:buSzPct val="100000"/>
              <a:buChar char="●"/>
            </a:pPr>
            <a:r>
              <a:rPr lang="en-US"/>
              <a:t>Gaining clear understanding of client expectations:</a:t>
            </a:r>
            <a:endParaRPr/>
          </a:p>
          <a:p>
            <a:pPr indent="-339725" lvl="1" marL="914400" rtl="0" algn="l">
              <a:lnSpc>
                <a:spcPct val="160000"/>
              </a:lnSpc>
              <a:spcBef>
                <a:spcPts val="0"/>
              </a:spcBef>
              <a:spcAft>
                <a:spcPts val="0"/>
              </a:spcAft>
              <a:buSzPct val="100000"/>
              <a:buChar char="○"/>
            </a:pPr>
            <a:r>
              <a:rPr lang="en-US"/>
              <a:t>With our limited project time-frame and a wealth of different applications for the SLT, it became clear early on that we needed to know exactly what our client wanted us to deliver at all times, such that we were using both the sponsors’ time and our own development time to the fullest extent. </a:t>
            </a:r>
            <a:endParaRPr/>
          </a:p>
          <a:p>
            <a:pPr indent="-355600" lvl="0" marL="457200" rtl="0" algn="l">
              <a:lnSpc>
                <a:spcPct val="160000"/>
              </a:lnSpc>
              <a:spcBef>
                <a:spcPts val="0"/>
              </a:spcBef>
              <a:spcAft>
                <a:spcPts val="0"/>
              </a:spcAft>
              <a:buSzPct val="100000"/>
              <a:buChar char="●"/>
            </a:pPr>
            <a:r>
              <a:rPr lang="en-US"/>
              <a:t>Importance of writing testable, </a:t>
            </a:r>
            <a:r>
              <a:rPr lang="en-US"/>
              <a:t>reusable</a:t>
            </a:r>
            <a:r>
              <a:rPr lang="en-US"/>
              <a:t> code:</a:t>
            </a:r>
            <a:endParaRPr/>
          </a:p>
          <a:p>
            <a:pPr indent="-339725" lvl="1" marL="914400" rtl="0" algn="l">
              <a:lnSpc>
                <a:spcPct val="160000"/>
              </a:lnSpc>
              <a:spcBef>
                <a:spcPts val="0"/>
              </a:spcBef>
              <a:spcAft>
                <a:spcPts val="0"/>
              </a:spcAft>
              <a:buSzPct val="100000"/>
              <a:buChar char="○"/>
            </a:pPr>
            <a:r>
              <a:rPr lang="en-US"/>
              <a:t>With our application having multiple primary use cases, and various other user stories, it was important to make sure that we always had a minimum viable product for all use cases available to the </a:t>
            </a:r>
            <a:r>
              <a:rPr lang="en-US"/>
              <a:t>sponsor. This was done in our project by performing routine smoke tests and utilizing test-driven development to make sure all application dependencies and use case paths were satisfied.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6fec0b398e_0_0"/>
          <p:cNvSpPr txBox="1"/>
          <p:nvPr>
            <p:ph type="title"/>
          </p:nvPr>
        </p:nvSpPr>
        <p:spPr>
          <a:xfrm>
            <a:off x="1499616" y="2872522"/>
            <a:ext cx="91929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500000"/>
              </a:buClr>
              <a:buSzPts val="3400"/>
              <a:buFont typeface="Arial"/>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txBox="1"/>
          <p:nvPr>
            <p:ph type="title"/>
          </p:nvPr>
        </p:nvSpPr>
        <p:spPr>
          <a:xfrm>
            <a:off x="643466" y="225911"/>
            <a:ext cx="7687733" cy="92515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Introduction</a:t>
            </a:r>
            <a:endParaRPr/>
          </a:p>
        </p:txBody>
      </p:sp>
      <p:sp>
        <p:nvSpPr>
          <p:cNvPr id="69" name="Google Shape;69;p2"/>
          <p:cNvSpPr txBox="1"/>
          <p:nvPr>
            <p:ph idx="1" type="body"/>
          </p:nvPr>
        </p:nvSpPr>
        <p:spPr>
          <a:xfrm>
            <a:off x="609600" y="1478850"/>
            <a:ext cx="11090700" cy="4880700"/>
          </a:xfrm>
          <a:prstGeom prst="rect">
            <a:avLst/>
          </a:prstGeom>
          <a:noFill/>
          <a:ln>
            <a:noFill/>
          </a:ln>
        </p:spPr>
        <p:txBody>
          <a:bodyPr anchorCtr="0" anchor="t" bIns="45700" lIns="91425" spcFirstLastPara="1" rIns="91425" wrap="square" tIns="45700">
            <a:normAutofit/>
          </a:bodyPr>
          <a:lstStyle/>
          <a:p>
            <a:pPr indent="-371379" lvl="0" marL="457200" rtl="0" algn="l">
              <a:lnSpc>
                <a:spcPct val="160000"/>
              </a:lnSpc>
              <a:spcBef>
                <a:spcPts val="640"/>
              </a:spcBef>
              <a:spcAft>
                <a:spcPts val="0"/>
              </a:spcAft>
              <a:buSzPts val="2248"/>
              <a:buChar char="•"/>
            </a:pPr>
            <a:r>
              <a:rPr lang="en-US" sz="2248"/>
              <a:t>This project is the start of a journey to bring the Synergistic Leadership Theory, a modern take on leadership theory, into a practical and interactive web application.</a:t>
            </a:r>
            <a:endParaRPr sz="2248"/>
          </a:p>
          <a:p>
            <a:pPr indent="-371379" lvl="0" marL="457200" rtl="0" algn="l">
              <a:lnSpc>
                <a:spcPct val="160000"/>
              </a:lnSpc>
              <a:spcBef>
                <a:spcPts val="640"/>
              </a:spcBef>
              <a:spcAft>
                <a:spcPts val="0"/>
              </a:spcAft>
              <a:buSzPts val="2248"/>
              <a:buChar char="•"/>
            </a:pPr>
            <a:r>
              <a:rPr lang="en-US" sz="2248"/>
              <a:t>The mission is to develop a platform that not only educates on the theory but also allows users to assess leadership effectiveness through the Organization and Leadership Effectiveness Inventory (OLEI).</a:t>
            </a:r>
            <a:endParaRPr sz="2248"/>
          </a:p>
          <a:p>
            <a:pPr indent="-279400" lvl="1" marL="1143000" rtl="0" algn="l">
              <a:lnSpc>
                <a:spcPct val="160000"/>
              </a:lnSpc>
              <a:spcBef>
                <a:spcPts val="560"/>
              </a:spcBef>
              <a:spcAft>
                <a:spcPts val="0"/>
              </a:spcAft>
              <a:buSzPts val="2800"/>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6fe8fecf8d_5_6"/>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Introduction</a:t>
            </a:r>
            <a:endParaRPr/>
          </a:p>
        </p:txBody>
      </p:sp>
      <p:sp>
        <p:nvSpPr>
          <p:cNvPr id="75" name="Google Shape;75;g26fe8fecf8d_5_6"/>
          <p:cNvSpPr txBox="1"/>
          <p:nvPr>
            <p:ph idx="1" type="body"/>
          </p:nvPr>
        </p:nvSpPr>
        <p:spPr>
          <a:xfrm>
            <a:off x="609600" y="1478850"/>
            <a:ext cx="11090700" cy="4880700"/>
          </a:xfrm>
          <a:prstGeom prst="rect">
            <a:avLst/>
          </a:prstGeom>
          <a:noFill/>
          <a:ln>
            <a:noFill/>
          </a:ln>
        </p:spPr>
        <p:txBody>
          <a:bodyPr anchorCtr="0" anchor="t" bIns="45700" lIns="91425" spcFirstLastPara="1" rIns="91425" wrap="square" tIns="45700">
            <a:normAutofit fontScale="55000"/>
          </a:bodyPr>
          <a:lstStyle/>
          <a:p>
            <a:pPr indent="-340360" lvl="0" marL="457200" rtl="0" algn="l">
              <a:lnSpc>
                <a:spcPct val="160000"/>
              </a:lnSpc>
              <a:spcBef>
                <a:spcPts val="640"/>
              </a:spcBef>
              <a:spcAft>
                <a:spcPts val="0"/>
              </a:spcAft>
              <a:buSzPct val="100000"/>
              <a:buChar char="●"/>
            </a:pPr>
            <a:r>
              <a:rPr lang="en-US"/>
              <a:t>Stakeholders include Dr. Beverly Irby and Dr. Matthew</a:t>
            </a:r>
            <a:r>
              <a:rPr lang="en-US"/>
              <a:t> Etchells</a:t>
            </a:r>
            <a:r>
              <a:rPr lang="en-US"/>
              <a:t>, alongside a team of students committed to transcending traditional, male-dominant leadership paradigms.</a:t>
            </a:r>
            <a:endParaRPr/>
          </a:p>
          <a:p>
            <a:pPr indent="-340360" lvl="0" marL="457200" rtl="0" algn="l">
              <a:lnSpc>
                <a:spcPct val="160000"/>
              </a:lnSpc>
              <a:spcBef>
                <a:spcPts val="640"/>
              </a:spcBef>
              <a:spcAft>
                <a:spcPts val="0"/>
              </a:spcAft>
              <a:buSzPct val="100000"/>
              <a:buChar char="●"/>
            </a:pPr>
            <a:r>
              <a:rPr lang="en-US"/>
              <a:t>The platform features an animated, interactive tetrahedral model representing the theory's core factors:</a:t>
            </a:r>
            <a:endParaRPr/>
          </a:p>
          <a:p>
            <a:pPr indent="-326390" lvl="1" marL="914400" rtl="0" algn="l">
              <a:lnSpc>
                <a:spcPct val="160000"/>
              </a:lnSpc>
              <a:spcBef>
                <a:spcPts val="560"/>
              </a:spcBef>
              <a:spcAft>
                <a:spcPts val="0"/>
              </a:spcAft>
              <a:buSzPct val="100000"/>
              <a:buChar char="○"/>
            </a:pPr>
            <a:r>
              <a:rPr lang="en-US"/>
              <a:t>Leadership Behaviors</a:t>
            </a:r>
            <a:endParaRPr/>
          </a:p>
          <a:p>
            <a:pPr indent="-326390" lvl="1" marL="914400" rtl="0" algn="l">
              <a:lnSpc>
                <a:spcPct val="160000"/>
              </a:lnSpc>
              <a:spcBef>
                <a:spcPts val="560"/>
              </a:spcBef>
              <a:spcAft>
                <a:spcPts val="0"/>
              </a:spcAft>
              <a:buSzPct val="100000"/>
              <a:buChar char="○"/>
            </a:pPr>
            <a:r>
              <a:rPr lang="en-US"/>
              <a:t>Organizational Structure</a:t>
            </a:r>
            <a:endParaRPr/>
          </a:p>
          <a:p>
            <a:pPr indent="-326390" lvl="1" marL="914400" rtl="0" algn="l">
              <a:lnSpc>
                <a:spcPct val="160000"/>
              </a:lnSpc>
              <a:spcBef>
                <a:spcPts val="560"/>
              </a:spcBef>
              <a:spcAft>
                <a:spcPts val="0"/>
              </a:spcAft>
              <a:buSzPct val="100000"/>
              <a:buChar char="○"/>
            </a:pPr>
            <a:r>
              <a:rPr lang="en-US"/>
              <a:t>External Forces</a:t>
            </a:r>
            <a:endParaRPr/>
          </a:p>
          <a:p>
            <a:pPr indent="-326390" lvl="1" marL="914400" rtl="0" algn="l">
              <a:lnSpc>
                <a:spcPct val="160000"/>
              </a:lnSpc>
              <a:spcBef>
                <a:spcPts val="560"/>
              </a:spcBef>
              <a:spcAft>
                <a:spcPts val="0"/>
              </a:spcAft>
              <a:buSzPct val="100000"/>
              <a:buChar char="○"/>
            </a:pPr>
            <a:r>
              <a:rPr lang="en-US"/>
              <a:t>Attitudes, Values, and Beliefs.</a:t>
            </a:r>
            <a:endParaRPr/>
          </a:p>
          <a:p>
            <a:pPr indent="-340360" lvl="0" marL="457200" rtl="0" algn="l">
              <a:lnSpc>
                <a:spcPct val="160000"/>
              </a:lnSpc>
              <a:spcBef>
                <a:spcPts val="640"/>
              </a:spcBef>
              <a:spcAft>
                <a:spcPts val="0"/>
              </a:spcAft>
              <a:buSzPct val="100000"/>
              <a:buChar char="●"/>
            </a:pPr>
            <a:r>
              <a:rPr lang="en-US"/>
              <a:t>This tool will facilitate a deeper understanding of leadership dynamics but also generate personalized leadership style analysis.</a:t>
            </a:r>
            <a:endParaRPr/>
          </a:p>
          <a:p>
            <a:pPr indent="-279400" lvl="1" marL="1143000" rtl="0" algn="l">
              <a:lnSpc>
                <a:spcPct val="160000"/>
              </a:lnSpc>
              <a:spcBef>
                <a:spcPts val="560"/>
              </a:spcBef>
              <a:spcAft>
                <a:spcPts val="0"/>
              </a:spcAft>
              <a:buSzPct val="1000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6fe8fecf8d_0_19"/>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OLEI Survey</a:t>
            </a:r>
            <a:endParaRPr/>
          </a:p>
        </p:txBody>
      </p:sp>
      <p:sp>
        <p:nvSpPr>
          <p:cNvPr id="81" name="Google Shape;81;g26fe8fecf8d_0_19"/>
          <p:cNvSpPr txBox="1"/>
          <p:nvPr>
            <p:ph idx="1" type="body"/>
          </p:nvPr>
        </p:nvSpPr>
        <p:spPr>
          <a:xfrm>
            <a:off x="609600" y="1478844"/>
            <a:ext cx="10972800" cy="4647300"/>
          </a:xfrm>
          <a:prstGeom prst="rect">
            <a:avLst/>
          </a:prstGeom>
          <a:noFill/>
          <a:ln>
            <a:noFill/>
          </a:ln>
        </p:spPr>
        <p:txBody>
          <a:bodyPr anchorCtr="0" anchor="t" bIns="45700" lIns="91425" spcFirstLastPara="1" rIns="91425" wrap="square" tIns="45700">
            <a:normAutofit/>
          </a:bodyPr>
          <a:lstStyle/>
          <a:p>
            <a:pPr indent="-457200" lvl="0" marL="685800" rtl="0" algn="l">
              <a:lnSpc>
                <a:spcPct val="160000"/>
              </a:lnSpc>
              <a:spcBef>
                <a:spcPts val="640"/>
              </a:spcBef>
              <a:spcAft>
                <a:spcPts val="0"/>
              </a:spcAft>
              <a:buSzPts val="3200"/>
              <a:buChar char="●"/>
            </a:pPr>
            <a:r>
              <a:rPr lang="en-US"/>
              <a:t>Primary use cases: </a:t>
            </a:r>
            <a:endParaRPr/>
          </a:p>
          <a:p>
            <a:pPr indent="-406400" lvl="1" marL="914400" rtl="0" algn="l">
              <a:lnSpc>
                <a:spcPct val="160000"/>
              </a:lnSpc>
              <a:spcBef>
                <a:spcPts val="640"/>
              </a:spcBef>
              <a:spcAft>
                <a:spcPts val="0"/>
              </a:spcAft>
              <a:buSzPts val="2800"/>
              <a:buChar char="○"/>
            </a:pPr>
            <a:r>
              <a:rPr lang="en-US"/>
              <a:t>Educate interested parties on how the OLEI Survey intends to utilize the Synergistic Leadership Theory. </a:t>
            </a:r>
            <a:endParaRPr/>
          </a:p>
          <a:p>
            <a:pPr indent="-406400" lvl="1" marL="914400" rtl="0" algn="l">
              <a:lnSpc>
                <a:spcPct val="160000"/>
              </a:lnSpc>
              <a:spcBef>
                <a:spcPts val="640"/>
              </a:spcBef>
              <a:spcAft>
                <a:spcPts val="0"/>
              </a:spcAft>
              <a:buSzPts val="2800"/>
              <a:buChar char="○"/>
            </a:pPr>
            <a:r>
              <a:rPr lang="en-US"/>
              <a:t>Analysis of leadership synergism between Principal, Teachers, Superintendent. </a:t>
            </a:r>
            <a:endParaRPr/>
          </a:p>
          <a:p>
            <a:pPr indent="0" lvl="1" marL="863600" rtl="0" algn="l">
              <a:lnSpc>
                <a:spcPct val="160000"/>
              </a:lnSpc>
              <a:spcBef>
                <a:spcPts val="560"/>
              </a:spcBef>
              <a:spcAft>
                <a:spcPts val="0"/>
              </a:spcAft>
              <a:buSzPts val="2800"/>
              <a:buFont typeface="Arial"/>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26fe8fecf8d_0_34"/>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OLEI Survey - Education</a:t>
            </a:r>
            <a:endParaRPr/>
          </a:p>
        </p:txBody>
      </p:sp>
      <p:sp>
        <p:nvSpPr>
          <p:cNvPr id="87" name="Google Shape;87;g26fe8fecf8d_0_34"/>
          <p:cNvSpPr txBox="1"/>
          <p:nvPr>
            <p:ph idx="1" type="body"/>
          </p:nvPr>
        </p:nvSpPr>
        <p:spPr>
          <a:xfrm>
            <a:off x="609600" y="1478850"/>
            <a:ext cx="7544400" cy="4647300"/>
          </a:xfrm>
          <a:prstGeom prst="rect">
            <a:avLst/>
          </a:prstGeom>
          <a:noFill/>
          <a:ln>
            <a:noFill/>
          </a:ln>
        </p:spPr>
        <p:txBody>
          <a:bodyPr anchorCtr="0" anchor="t" bIns="45700" lIns="91425" spcFirstLastPara="1" rIns="91425" wrap="square" tIns="45700">
            <a:normAutofit fontScale="70000"/>
          </a:bodyPr>
          <a:lstStyle/>
          <a:p>
            <a:pPr indent="-396240" lvl="0" marL="685800" rtl="0" algn="l">
              <a:lnSpc>
                <a:spcPct val="160000"/>
              </a:lnSpc>
              <a:spcBef>
                <a:spcPts val="640"/>
              </a:spcBef>
              <a:spcAft>
                <a:spcPts val="0"/>
              </a:spcAft>
              <a:buSzPct val="100000"/>
              <a:buChar char="●"/>
            </a:pPr>
            <a:r>
              <a:rPr lang="en-US"/>
              <a:t>Our application hosts a dedicated ‘about’ page providing educational </a:t>
            </a:r>
            <a:r>
              <a:rPr lang="en-US"/>
              <a:t>content regarding the Synergistic Leadership Theory (SLT). </a:t>
            </a:r>
            <a:endParaRPr/>
          </a:p>
          <a:p>
            <a:pPr indent="-396240" lvl="0" marL="685800" rtl="0" algn="l">
              <a:lnSpc>
                <a:spcPct val="160000"/>
              </a:lnSpc>
              <a:spcBef>
                <a:spcPts val="640"/>
              </a:spcBef>
              <a:spcAft>
                <a:spcPts val="0"/>
              </a:spcAft>
              <a:buSzPct val="100000"/>
              <a:buChar char="●"/>
            </a:pPr>
            <a:r>
              <a:rPr lang="en-US"/>
              <a:t>In addition to providing information regarding the origin, development, and applications of the SLT, the page explains the OLEI Survey tool and its associated interactive tetrahedron model. </a:t>
            </a:r>
            <a:endParaRPr/>
          </a:p>
          <a:p>
            <a:pPr indent="-279400" lvl="1" marL="1143000" rtl="0" algn="l">
              <a:lnSpc>
                <a:spcPct val="160000"/>
              </a:lnSpc>
              <a:spcBef>
                <a:spcPts val="560"/>
              </a:spcBef>
              <a:spcAft>
                <a:spcPts val="0"/>
              </a:spcAft>
              <a:buSzPct val="100000"/>
              <a:buFont typeface="Arial"/>
              <a:buNone/>
            </a:pPr>
            <a:r>
              <a:t/>
            </a:r>
            <a:endParaRPr/>
          </a:p>
        </p:txBody>
      </p:sp>
      <p:pic>
        <p:nvPicPr>
          <p:cNvPr id="88" name="Google Shape;88;g26fe8fecf8d_0_34"/>
          <p:cNvPicPr preferRelativeResize="0"/>
          <p:nvPr/>
        </p:nvPicPr>
        <p:blipFill>
          <a:blip r:embed="rId3">
            <a:alphaModFix/>
          </a:blip>
          <a:stretch>
            <a:fillRect/>
          </a:stretch>
        </p:blipFill>
        <p:spPr>
          <a:xfrm>
            <a:off x="8452074" y="1478850"/>
            <a:ext cx="2986876" cy="4888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6fe8fecf8d_0_39"/>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OLEI Survey - Analysis</a:t>
            </a:r>
            <a:endParaRPr/>
          </a:p>
        </p:txBody>
      </p:sp>
      <p:sp>
        <p:nvSpPr>
          <p:cNvPr id="94" name="Google Shape;94;g26fe8fecf8d_0_39"/>
          <p:cNvSpPr txBox="1"/>
          <p:nvPr>
            <p:ph idx="1" type="body"/>
          </p:nvPr>
        </p:nvSpPr>
        <p:spPr>
          <a:xfrm>
            <a:off x="609600" y="1478850"/>
            <a:ext cx="7544400" cy="4647300"/>
          </a:xfrm>
          <a:prstGeom prst="rect">
            <a:avLst/>
          </a:prstGeom>
          <a:noFill/>
          <a:ln>
            <a:noFill/>
          </a:ln>
        </p:spPr>
        <p:txBody>
          <a:bodyPr anchorCtr="0" anchor="t" bIns="45700" lIns="91425" spcFirstLastPara="1" rIns="91425" wrap="square" tIns="45700">
            <a:normAutofit fontScale="70000" lnSpcReduction="20000"/>
          </a:bodyPr>
          <a:lstStyle/>
          <a:p>
            <a:pPr indent="-396240" lvl="0" marL="685800" rtl="0" algn="l">
              <a:lnSpc>
                <a:spcPct val="160000"/>
              </a:lnSpc>
              <a:spcBef>
                <a:spcPts val="640"/>
              </a:spcBef>
              <a:spcAft>
                <a:spcPts val="0"/>
              </a:spcAft>
              <a:buSzPct val="100000"/>
              <a:buChar char="●"/>
            </a:pPr>
            <a:r>
              <a:rPr lang="en-US"/>
              <a:t>Main function of application is the analysis of leadership style synergies</a:t>
            </a:r>
            <a:endParaRPr/>
          </a:p>
          <a:p>
            <a:pPr indent="-396240" lvl="0" marL="685800" rtl="0" algn="l">
              <a:lnSpc>
                <a:spcPct val="160000"/>
              </a:lnSpc>
              <a:spcBef>
                <a:spcPts val="640"/>
              </a:spcBef>
              <a:spcAft>
                <a:spcPts val="0"/>
              </a:spcAft>
              <a:buSzPct val="100000"/>
              <a:buChar char="●"/>
            </a:pPr>
            <a:r>
              <a:rPr lang="en-US"/>
              <a:t>This was accomplished using the OLEI survey tool, based on the Likert scale with questions oriented towards leadership style</a:t>
            </a:r>
            <a:endParaRPr/>
          </a:p>
          <a:p>
            <a:pPr indent="-396240" lvl="0" marL="685800" rtl="0" algn="l">
              <a:lnSpc>
                <a:spcPct val="160000"/>
              </a:lnSpc>
              <a:spcBef>
                <a:spcPts val="640"/>
              </a:spcBef>
              <a:spcAft>
                <a:spcPts val="0"/>
              </a:spcAft>
              <a:buSzPct val="100000"/>
              <a:buChar char="●"/>
            </a:pPr>
            <a:r>
              <a:rPr lang="en-US"/>
              <a:t>When the different levels of leadership fill out the survey on a specific individual, the individual’s style will be compared to the rest for synergy and alignment</a:t>
            </a:r>
            <a:endParaRPr/>
          </a:p>
        </p:txBody>
      </p:sp>
      <p:pic>
        <p:nvPicPr>
          <p:cNvPr id="95" name="Google Shape;95;g26fe8fecf8d_0_39"/>
          <p:cNvPicPr preferRelativeResize="0"/>
          <p:nvPr/>
        </p:nvPicPr>
        <p:blipFill>
          <a:blip r:embed="rId3">
            <a:alphaModFix/>
          </a:blip>
          <a:stretch>
            <a:fillRect/>
          </a:stretch>
        </p:blipFill>
        <p:spPr>
          <a:xfrm>
            <a:off x="8091875" y="1209661"/>
            <a:ext cx="3733201" cy="3884009"/>
          </a:xfrm>
          <a:prstGeom prst="rect">
            <a:avLst/>
          </a:prstGeom>
          <a:noFill/>
          <a:ln>
            <a:noFill/>
          </a:ln>
        </p:spPr>
      </p:pic>
      <p:pic>
        <p:nvPicPr>
          <p:cNvPr id="96" name="Google Shape;96;g26fe8fecf8d_0_39"/>
          <p:cNvPicPr preferRelativeResize="0"/>
          <p:nvPr/>
        </p:nvPicPr>
        <p:blipFill>
          <a:blip r:embed="rId4">
            <a:alphaModFix/>
          </a:blip>
          <a:stretch>
            <a:fillRect/>
          </a:stretch>
        </p:blipFill>
        <p:spPr>
          <a:xfrm>
            <a:off x="8230238" y="5189474"/>
            <a:ext cx="3456475" cy="87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6fe8fecf8d_6_0"/>
          <p:cNvSpPr txBox="1"/>
          <p:nvPr>
            <p:ph type="title"/>
          </p:nvPr>
        </p:nvSpPr>
        <p:spPr>
          <a:xfrm>
            <a:off x="643466" y="225911"/>
            <a:ext cx="7687800" cy="925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OLEI Survey - The Interactive Model</a:t>
            </a:r>
            <a:endParaRPr/>
          </a:p>
        </p:txBody>
      </p:sp>
      <p:sp>
        <p:nvSpPr>
          <p:cNvPr id="103" name="Google Shape;103;g26fe8fecf8d_6_0"/>
          <p:cNvSpPr txBox="1"/>
          <p:nvPr>
            <p:ph idx="1" type="body"/>
          </p:nvPr>
        </p:nvSpPr>
        <p:spPr>
          <a:xfrm>
            <a:off x="609600" y="1478844"/>
            <a:ext cx="10972800" cy="4647300"/>
          </a:xfrm>
          <a:prstGeom prst="rect">
            <a:avLst/>
          </a:prstGeom>
        </p:spPr>
        <p:txBody>
          <a:bodyPr anchorCtr="0" anchor="t" bIns="45700" lIns="91425" spcFirstLastPara="1" rIns="91425" wrap="square" tIns="45700">
            <a:normAutofit/>
          </a:bodyPr>
          <a:lstStyle/>
          <a:p>
            <a:pPr indent="-431800" lvl="0" marL="457200" rtl="0" algn="l">
              <a:spcBef>
                <a:spcPts val="640"/>
              </a:spcBef>
              <a:spcAft>
                <a:spcPts val="0"/>
              </a:spcAft>
              <a:buSzPts val="3200"/>
              <a:buChar char="●"/>
            </a:pPr>
            <a:r>
              <a:rPr lang="en-US"/>
              <a:t>The OLEI uses a bulging tetrahedron to intuitively visualize the alignment between a leader and their organization.</a:t>
            </a:r>
            <a:endParaRPr/>
          </a:p>
          <a:p>
            <a:pPr indent="0" lvl="0" marL="457200" rtl="0" algn="l">
              <a:spcBef>
                <a:spcPts val="640"/>
              </a:spcBef>
              <a:spcAft>
                <a:spcPts val="0"/>
              </a:spcAft>
              <a:buNone/>
            </a:pPr>
            <a:r>
              <a:t/>
            </a:r>
            <a:endParaRPr/>
          </a:p>
        </p:txBody>
      </p:sp>
      <p:pic>
        <p:nvPicPr>
          <p:cNvPr id="104" name="Google Shape;104;g26fe8fecf8d_6_0"/>
          <p:cNvPicPr preferRelativeResize="0"/>
          <p:nvPr/>
        </p:nvPicPr>
        <p:blipFill>
          <a:blip r:embed="rId3">
            <a:alphaModFix/>
          </a:blip>
          <a:stretch>
            <a:fillRect/>
          </a:stretch>
        </p:blipFill>
        <p:spPr>
          <a:xfrm>
            <a:off x="6660575" y="3124613"/>
            <a:ext cx="3048000" cy="2790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6fe8fecf8d_0_6"/>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Design - Methodology</a:t>
            </a:r>
            <a:endParaRPr/>
          </a:p>
        </p:txBody>
      </p:sp>
      <p:sp>
        <p:nvSpPr>
          <p:cNvPr id="110" name="Google Shape;110;g26fe8fecf8d_0_6"/>
          <p:cNvSpPr txBox="1"/>
          <p:nvPr>
            <p:ph idx="1" type="body"/>
          </p:nvPr>
        </p:nvSpPr>
        <p:spPr>
          <a:xfrm>
            <a:off x="609600" y="1478844"/>
            <a:ext cx="10972800" cy="4647300"/>
          </a:xfrm>
          <a:prstGeom prst="rect">
            <a:avLst/>
          </a:prstGeom>
          <a:noFill/>
          <a:ln>
            <a:noFill/>
          </a:ln>
        </p:spPr>
        <p:txBody>
          <a:bodyPr anchorCtr="0" anchor="t" bIns="45700" lIns="91425" spcFirstLastPara="1" rIns="91425" wrap="square" tIns="45700">
            <a:normAutofit fontScale="77500" lnSpcReduction="20000"/>
          </a:bodyPr>
          <a:lstStyle/>
          <a:p>
            <a:pPr indent="-386080" lvl="0" marL="457200" rtl="0" algn="l">
              <a:lnSpc>
                <a:spcPct val="160000"/>
              </a:lnSpc>
              <a:spcBef>
                <a:spcPts val="640"/>
              </a:spcBef>
              <a:spcAft>
                <a:spcPts val="0"/>
              </a:spcAft>
              <a:buSzPct val="100000"/>
              <a:buChar char="●"/>
            </a:pPr>
            <a:r>
              <a:rPr lang="en-US"/>
              <a:t>Agile Development Lifecycle:</a:t>
            </a:r>
            <a:endParaRPr/>
          </a:p>
          <a:p>
            <a:pPr indent="-366394" lvl="1" marL="914400" rtl="0" algn="l">
              <a:lnSpc>
                <a:spcPct val="160000"/>
              </a:lnSpc>
              <a:spcBef>
                <a:spcPts val="640"/>
              </a:spcBef>
              <a:spcAft>
                <a:spcPts val="0"/>
              </a:spcAft>
              <a:buSzPct val="100000"/>
              <a:buChar char="○"/>
            </a:pPr>
            <a:r>
              <a:rPr lang="en-US"/>
              <a:t>For this project we elected to adhere to the Agile Methodology for best development practices. This meant we developed our project over the course of four sprints, each marking a unique minimum viable product (MVP) and a period of documentation and reflection. </a:t>
            </a:r>
            <a:endParaRPr/>
          </a:p>
          <a:p>
            <a:pPr indent="-366394" lvl="1" marL="914400" rtl="0" algn="l">
              <a:lnSpc>
                <a:spcPct val="160000"/>
              </a:lnSpc>
              <a:spcBef>
                <a:spcPts val="640"/>
              </a:spcBef>
              <a:spcAft>
                <a:spcPts val="0"/>
              </a:spcAft>
              <a:buSzPct val="100000"/>
              <a:buChar char="○"/>
            </a:pPr>
            <a:r>
              <a:rPr lang="en-US"/>
              <a:t>This methodology also entailed bi-weekly Scrum meetings with the development team and weekly meetings with the </a:t>
            </a:r>
            <a:r>
              <a:rPr lang="en-US"/>
              <a:t>sponsor, such that all parties were up-to-date on development tasks, client expectations and products. </a:t>
            </a:r>
            <a:endParaRPr/>
          </a:p>
          <a:p>
            <a:pPr indent="0" lvl="0" marL="0" rtl="0" algn="l">
              <a:lnSpc>
                <a:spcPct val="160000"/>
              </a:lnSpc>
              <a:spcBef>
                <a:spcPts val="64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6fe8fecf8d_0_52"/>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Design - Development Practices</a:t>
            </a:r>
            <a:endParaRPr/>
          </a:p>
        </p:txBody>
      </p:sp>
      <p:sp>
        <p:nvSpPr>
          <p:cNvPr id="116" name="Google Shape;116;g26fe8fecf8d_0_52"/>
          <p:cNvSpPr txBox="1"/>
          <p:nvPr>
            <p:ph idx="1" type="body"/>
          </p:nvPr>
        </p:nvSpPr>
        <p:spPr>
          <a:xfrm>
            <a:off x="435300" y="1485550"/>
            <a:ext cx="7443900" cy="4647300"/>
          </a:xfrm>
          <a:prstGeom prst="rect">
            <a:avLst/>
          </a:prstGeom>
          <a:noFill/>
          <a:ln>
            <a:noFill/>
          </a:ln>
        </p:spPr>
        <p:txBody>
          <a:bodyPr anchorCtr="0" anchor="t" bIns="45700" lIns="91425" spcFirstLastPara="1" rIns="91425" wrap="square" tIns="45700">
            <a:normAutofit fontScale="70000" lnSpcReduction="20000"/>
          </a:bodyPr>
          <a:lstStyle/>
          <a:p>
            <a:pPr indent="-370840" lvl="0" marL="457200" rtl="0" algn="l">
              <a:lnSpc>
                <a:spcPct val="160000"/>
              </a:lnSpc>
              <a:spcBef>
                <a:spcPts val="640"/>
              </a:spcBef>
              <a:spcAft>
                <a:spcPts val="0"/>
              </a:spcAft>
              <a:buSzPct val="100000"/>
              <a:buChar char="●"/>
            </a:pPr>
            <a:r>
              <a:rPr lang="en-US"/>
              <a:t>Test and Behavior Driven Development (TDD / BDD): </a:t>
            </a:r>
            <a:endParaRPr/>
          </a:p>
          <a:p>
            <a:pPr indent="-353060" lvl="1" marL="914400" rtl="0" algn="l">
              <a:lnSpc>
                <a:spcPct val="160000"/>
              </a:lnSpc>
              <a:spcBef>
                <a:spcPts val="640"/>
              </a:spcBef>
              <a:spcAft>
                <a:spcPts val="0"/>
              </a:spcAft>
              <a:buSzPct val="100000"/>
              <a:buChar char="○"/>
            </a:pPr>
            <a:r>
              <a:rPr lang="en-US"/>
              <a:t>In each sprint, new feature tests were developed BEFORE the features themselves. </a:t>
            </a:r>
            <a:endParaRPr/>
          </a:p>
          <a:p>
            <a:pPr indent="-353060" lvl="1" marL="914400" rtl="0" algn="l">
              <a:lnSpc>
                <a:spcPct val="160000"/>
              </a:lnSpc>
              <a:spcBef>
                <a:spcPts val="640"/>
              </a:spcBef>
              <a:spcAft>
                <a:spcPts val="0"/>
              </a:spcAft>
              <a:buSzPct val="100000"/>
              <a:buChar char="○"/>
            </a:pPr>
            <a:r>
              <a:rPr lang="en-US"/>
              <a:t>This meant that we had a functional criteria for each feature before any actual implementation time was spent on that feature. </a:t>
            </a:r>
            <a:endParaRPr/>
          </a:p>
          <a:p>
            <a:pPr indent="-353060" lvl="1" marL="914400" rtl="0" algn="l">
              <a:lnSpc>
                <a:spcPct val="160000"/>
              </a:lnSpc>
              <a:spcBef>
                <a:spcPts val="640"/>
              </a:spcBef>
              <a:spcAft>
                <a:spcPts val="0"/>
              </a:spcAft>
              <a:buSzPct val="100000"/>
              <a:buChar char="○"/>
            </a:pPr>
            <a:r>
              <a:rPr lang="en-US"/>
              <a:t>This </a:t>
            </a:r>
            <a:r>
              <a:rPr lang="en-US"/>
              <a:t>tremendously</a:t>
            </a:r>
            <a:r>
              <a:rPr lang="en-US"/>
              <a:t> reduced the debugging time for each sprint, and ensured that we had a rich test </a:t>
            </a:r>
            <a:r>
              <a:rPr lang="en-US"/>
              <a:t>suite</a:t>
            </a:r>
            <a:r>
              <a:rPr lang="en-US"/>
              <a:t> for all existing features going forward.</a:t>
            </a:r>
            <a:endParaRPr/>
          </a:p>
          <a:p>
            <a:pPr indent="0" lvl="0" marL="0" rtl="0" algn="l">
              <a:lnSpc>
                <a:spcPct val="160000"/>
              </a:lnSpc>
              <a:spcBef>
                <a:spcPts val="640"/>
              </a:spcBef>
              <a:spcAft>
                <a:spcPts val="0"/>
              </a:spcAft>
              <a:buNone/>
            </a:pPr>
            <a:r>
              <a:t/>
            </a:r>
            <a:endParaRPr/>
          </a:p>
        </p:txBody>
      </p:sp>
      <p:pic>
        <p:nvPicPr>
          <p:cNvPr id="117" name="Google Shape;117;g26fe8fecf8d_0_52"/>
          <p:cNvPicPr preferRelativeResize="0"/>
          <p:nvPr/>
        </p:nvPicPr>
        <p:blipFill>
          <a:blip r:embed="rId3">
            <a:alphaModFix/>
          </a:blip>
          <a:stretch>
            <a:fillRect/>
          </a:stretch>
        </p:blipFill>
        <p:spPr>
          <a:xfrm>
            <a:off x="8398075" y="1194025"/>
            <a:ext cx="3396150" cy="3989400"/>
          </a:xfrm>
          <a:prstGeom prst="rect">
            <a:avLst/>
          </a:prstGeom>
          <a:noFill/>
          <a:ln>
            <a:noFill/>
          </a:ln>
        </p:spPr>
      </p:pic>
      <p:pic>
        <p:nvPicPr>
          <p:cNvPr id="118" name="Google Shape;118;g26fe8fecf8d_0_52"/>
          <p:cNvPicPr preferRelativeResize="0"/>
          <p:nvPr/>
        </p:nvPicPr>
        <p:blipFill>
          <a:blip r:embed="rId4">
            <a:alphaModFix/>
          </a:blip>
          <a:stretch>
            <a:fillRect/>
          </a:stretch>
        </p:blipFill>
        <p:spPr>
          <a:xfrm>
            <a:off x="8101325" y="5230300"/>
            <a:ext cx="3833675" cy="132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2023-09-01T17:23:13Z</dcterms:created>
</cp:coreProperties>
</file>